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embeddedFontLst>
    <p:embeddedFont>
      <p:font typeface="Avenir Next LT Pro" panose="020B0504020202020204" pitchFamily="34" charset="-18"/>
      <p:regular r:id="rId17"/>
      <p:bold r:id="rId18"/>
      <p:italic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Calibri Light" panose="020F0302020204030204" pitchFamily="34" charset="0"/>
      <p:regular r:id="rId24"/>
      <p:italic r:id="rId25"/>
    </p:embeddedFont>
    <p:embeddedFont>
      <p:font typeface="Cambria" panose="02040503050406030204" pitchFamily="18" charset="0"/>
      <p:regular r:id="rId26"/>
      <p:bold r:id="rId27"/>
      <p:italic r:id="rId28"/>
      <p:boldItalic r:id="rId29"/>
    </p:embeddedFont>
  </p:embeddedFontLst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6" d="100"/>
          <a:sy n="86" d="100"/>
        </p:scale>
        <p:origin x="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C84765-6167-4B24-A489-DB811091D7E9}" type="datetimeFigureOut">
              <a:rPr lang="hr-HR" smtClean="0"/>
              <a:t>19.9.2020.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18B3F-B89F-408C-B580-5C467342FB7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84720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0FB471A-DF88-49BC-8D02-F5A108292A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2693EE3-E528-474B-BB15-3C154080E4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7DA35EF-A08E-4BC6-9476-0ED9BEF98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19.9.2020.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CFE7B1C-8300-4D79-846B-0004BFD63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667F6CF-430A-4060-9031-2122EDBC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01783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1E34CA1-26F9-4F1C-9820-7F92F9043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6A1E7651-1716-487B-AC4A-B1CF7D9A9C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6D0E34A-6F6F-433E-B9E0-7994F0D49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19.9.2020.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9EE76D1-BE51-407C-A47C-820A5970F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912790B-8445-4B77-942E-AAD7DDC2C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92547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AA04044D-CD20-4BFF-A71E-5B71C542A3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E1E07627-AC3E-4004-AA88-466E6E02DC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F89DBD8-B81D-4EA3-B1C4-ADA6822E2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19.9.2020.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FF415F9-56BA-4A72-B49B-F88FF2A02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288FE3E-539D-403D-BDD7-632945C47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99469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E775B17-A835-4799-8733-B1004DF56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486CDD3-6F3D-4A29-AE50-F778BECDEF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5CA52EA-FD63-468C-BEEC-A3A8E0B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19.9.2020.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1884F6F-5C7D-479A-BCC9-4E19A7D61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3E6355A-A765-4D27-8855-BC79B3E55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95507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B20686C-B534-44C0-8FB4-4FC04D95D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9E3E8DE-3A64-4A4E-BF4E-57E8CC4F8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F06B59C-9D78-4F9E-999E-93976FC35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19.9.2020.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0B74ED7-AF2D-4A3C-8494-5D4AFF1FC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04446C5-0B00-4657-9E99-07CADE403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117262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483EC2B-A5AF-45A1-A64F-9E1BCE491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C3BDC72-0664-4B2D-A77D-04E6BB1193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CE2EE93-95C5-465A-8E2F-1C4563F947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C5D92E-2AB5-4B1C-9071-8A242E701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19.9.2020.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783B9F8-089B-4680-BADC-705CC11F3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BDB321D-0FCD-40E4-977C-E63BA4B97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264729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B8E2434-ED16-45B1-9993-26757D60C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F2483FBE-1A5A-4312-B5B3-E11B5B2129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379A16E8-287F-415D-AD3C-740DD04D0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87753F59-5457-4436-8866-D1BC8371A5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21F1C906-E50F-4597-BAE8-358B1B0FDA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869DE76E-EB5F-4173-80AC-645A84DB5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19.9.2020.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CC7E2DCA-C670-4D0B-A248-F11A26009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E3811B74-DD13-446D-84F2-676872799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68747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9BEB8E7-C2C6-4AC9-BC85-711B7F865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3F1A601-227B-4EC7-9C6B-2492B5FF9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19.9.2020.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0B12969D-25E7-4AB2-8E27-D5F7D908C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6F9B3B48-D4F3-4B64-B74C-EE13B147C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54908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B4324AD2-3A9E-4FB8-8C88-13AF8E9B3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19.9.2020.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CB754706-AFE3-4134-AD6F-B4AA90D52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E016CA90-0035-4A3C-8F5C-D1189A829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51240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2275C7C-5031-4550-8B6C-33248EE12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38E616A-6753-4F47-A51D-05589A815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60AEC2B-2AF3-477D-8CE9-45DE62163C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7A021C46-60AD-4D6A-A302-F23CE9561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19.9.2020.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47BE48A-CA45-4D0E-B308-6512B8F89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9A4DB45-B07B-4CDA-8122-D3C2AC731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173017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5EF6A01-E2EE-41B1-94B8-AED9C3D7E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D2013C2C-02F2-40B2-91ED-8DE2E0966F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18640B66-2000-4445-A97D-4234CC143E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26368A-486B-4F5C-A779-1EA42E287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19.9.2020.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C2D827F7-7985-409F-ADAB-C0D23592B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C4CC536-D4BC-405F-AA75-3493734F3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13601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 bright="70000" contrast="-7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418D8D67-21AB-4417-81EE-639D1DC4C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2CD5AEBB-F40F-41BE-A099-02E00A63F1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372DDB8-F906-4C43-A4F2-DEED08BEA6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2AD12-8FE9-4D06-A32B-6945BDB86A68}" type="datetimeFigureOut">
              <a:rPr lang="hr-HR" smtClean="0"/>
              <a:t>19.9.2020.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85F271A-8EFD-4BC9-A0B3-E7F25BBF96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3C1E344-C03E-4A84-91D8-6DB7009E0E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48169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ni3JB0hrxyw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wordwall.net/play/538/378/555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1402CF4B-56E5-42FF-B218-139628C23A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162355">
            <a:off x="1447169" y="1276122"/>
            <a:ext cx="3221016" cy="4305756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19D025C-7893-4E8A-BC52-A9994456BE5D}"/>
              </a:ext>
            </a:extLst>
          </p:cNvPr>
          <p:cNvSpPr txBox="1"/>
          <p:nvPr/>
        </p:nvSpPr>
        <p:spPr>
          <a:xfrm>
            <a:off x="5565936" y="2153265"/>
            <a:ext cx="62917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b="1" u="sng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UNIT 1; All </a:t>
            </a:r>
            <a:r>
              <a:rPr lang="hr-HR" sz="4400" b="1" u="sng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about</a:t>
            </a:r>
            <a:r>
              <a:rPr lang="hr-HR" sz="4400" b="1" u="sng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me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54F134FF-4759-4BD3-A258-DBE00CE37E81}"/>
              </a:ext>
            </a:extLst>
          </p:cNvPr>
          <p:cNvSpPr txBox="1"/>
          <p:nvPr/>
        </p:nvSpPr>
        <p:spPr>
          <a:xfrm>
            <a:off x="6788297" y="2802194"/>
            <a:ext cx="50694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dirty="0" err="1">
                <a:latin typeface="Cambria" panose="02040503050406030204" pitchFamily="18" charset="0"/>
                <a:ea typeface="Cambria" panose="02040503050406030204" pitchFamily="18" charset="0"/>
              </a:rPr>
              <a:t>Managing</a:t>
            </a:r>
            <a:r>
              <a:rPr lang="hr-HR" sz="4400" dirty="0">
                <a:latin typeface="Cambria" panose="02040503050406030204" pitchFamily="18" charset="0"/>
                <a:ea typeface="Cambria" panose="02040503050406030204" pitchFamily="18" charset="0"/>
              </a:rPr>
              <a:t> time</a:t>
            </a:r>
          </a:p>
        </p:txBody>
      </p:sp>
    </p:spTree>
    <p:extLst>
      <p:ext uri="{BB962C8B-B14F-4D97-AF65-F5344CB8AC3E}">
        <p14:creationId xmlns:p14="http://schemas.microsoft.com/office/powerpoint/2010/main" val="4263532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E7D52B61-DBF8-46B6-A894-1F8F7EFB3C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590" y="600971"/>
            <a:ext cx="5656057" cy="565605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1475580C-F7D6-4EB6-B351-5C8141E9B5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55803" y="515329"/>
            <a:ext cx="5056095" cy="178347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2000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2. zadatak na 10. stranici udžbenika si već riješio, ali sada prepiši te rečenice tako da </a:t>
            </a:r>
            <a:r>
              <a:rPr lang="hr-HR" sz="2000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govoriš o Penelope u 3. licu vodeći računa o pravilnom obliku glagola. Kako je ovo </a:t>
            </a:r>
            <a:r>
              <a:rPr lang="hr-HR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Present</a:t>
            </a:r>
            <a:r>
              <a:rPr lang="hr-HR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Simple</a:t>
            </a:r>
            <a:r>
              <a:rPr lang="hr-HR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glagolu trebaš dodati nastavak! Koji?</a:t>
            </a:r>
            <a:endParaRPr lang="pl-PL" sz="2000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hr-HR" sz="2100" dirty="0">
              <a:latin typeface="+mj-lt"/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6337F92F-F29E-472A-9F6E-948781467B2C}"/>
              </a:ext>
            </a:extLst>
          </p:cNvPr>
          <p:cNvSpPr txBox="1">
            <a:spLocks/>
          </p:cNvSpPr>
          <p:nvPr/>
        </p:nvSpPr>
        <p:spPr>
          <a:xfrm>
            <a:off x="6755802" y="2438648"/>
            <a:ext cx="5056095" cy="17834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Arial" panose="020B0604020202020204" pitchFamily="34" charset="0"/>
              <a:buAutoNum type="arabicPlain"/>
            </a:pP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I </a:t>
            </a: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sometimes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u="sng" dirty="0" err="1">
                <a:latin typeface="Cambria" panose="02040503050406030204" pitchFamily="18" charset="0"/>
                <a:ea typeface="Cambria" panose="02040503050406030204" pitchFamily="18" charset="0"/>
              </a:rPr>
              <a:t>stay</a:t>
            </a:r>
            <a:r>
              <a:rPr lang="hr-HR" sz="2000" u="sng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u="sng" dirty="0" err="1">
                <a:latin typeface="Cambria" panose="02040503050406030204" pitchFamily="18" charset="0"/>
                <a:ea typeface="Cambria" panose="02040503050406030204" pitchFamily="18" charset="0"/>
              </a:rPr>
              <a:t>up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late.</a:t>
            </a:r>
          </a:p>
          <a:p>
            <a:pPr marL="452438" indent="0">
              <a:buNone/>
            </a:pP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Penelope </a:t>
            </a: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sometimes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u="sng" dirty="0" err="1">
                <a:latin typeface="Cambria" panose="02040503050406030204" pitchFamily="18" charset="0"/>
                <a:ea typeface="Cambria" panose="02040503050406030204" pitchFamily="18" charset="0"/>
              </a:rPr>
              <a:t>stays</a:t>
            </a:r>
            <a:r>
              <a:rPr lang="hr-HR" sz="2000" u="sng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u="sng" dirty="0" err="1">
                <a:latin typeface="Cambria" panose="02040503050406030204" pitchFamily="18" charset="0"/>
                <a:ea typeface="Cambria" panose="02040503050406030204" pitchFamily="18" charset="0"/>
              </a:rPr>
              <a:t>up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late.</a:t>
            </a:r>
          </a:p>
          <a:p>
            <a:pPr marL="457200" indent="-457200">
              <a:buAutoNum type="arabicPlain" startAt="2"/>
            </a:pP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I </a:t>
            </a: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always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u="sng" dirty="0" err="1">
                <a:latin typeface="Cambria" panose="02040503050406030204" pitchFamily="18" charset="0"/>
                <a:ea typeface="Cambria" panose="02040503050406030204" pitchFamily="18" charset="0"/>
              </a:rPr>
              <a:t>skip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breakfast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452438" indent="0">
              <a:buNone/>
            </a:pP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She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always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u="sng" dirty="0" err="1">
                <a:latin typeface="Cambria" panose="02040503050406030204" pitchFamily="18" charset="0"/>
                <a:ea typeface="Cambria" panose="02040503050406030204" pitchFamily="18" charset="0"/>
              </a:rPr>
              <a:t>skips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breakfast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pl-PL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hr-HR" sz="2100" dirty="0">
              <a:latin typeface="+mj-lt"/>
            </a:endParaRPr>
          </a:p>
        </p:txBody>
      </p:sp>
      <p:pic>
        <p:nvPicPr>
          <p:cNvPr id="11" name="Picture 4" descr="Vidi izvornu sliku">
            <a:extLst>
              <a:ext uri="{FF2B5EF4-FFF2-40B4-BE49-F238E27FC236}">
                <a16:creationId xmlns:a16="http://schemas.microsoft.com/office/drawing/2014/main" id="{FB25AE69-6B0F-497C-9D88-EC16A1A2E5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6963" y="2784815"/>
            <a:ext cx="183639" cy="446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Vidi izvornu sliku">
            <a:extLst>
              <a:ext uri="{FF2B5EF4-FFF2-40B4-BE49-F238E27FC236}">
                <a16:creationId xmlns:a16="http://schemas.microsoft.com/office/drawing/2014/main" id="{EEEB7EF7-7D5A-4CFC-9B48-6205ADFD3D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9542" y="3576193"/>
            <a:ext cx="183639" cy="446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43D21493-86C4-4636-9FC5-6DF524E6305C}"/>
              </a:ext>
            </a:extLst>
          </p:cNvPr>
          <p:cNvSpPr txBox="1">
            <a:spLocks/>
          </p:cNvSpPr>
          <p:nvPr/>
        </p:nvSpPr>
        <p:spPr>
          <a:xfrm>
            <a:off x="6755801" y="4268456"/>
            <a:ext cx="5056095" cy="59347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- glagolu u 3. licu jednine dodajemo nastavak –s ili -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es</a:t>
            </a:r>
            <a:endParaRPr lang="hr-HR" sz="2000" i="1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1282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build="p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1475580C-F7D6-4EB6-B351-5C8141E9B5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863" y="1645530"/>
            <a:ext cx="11404274" cy="178347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Niječni oblik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Present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Simple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-a dobivamo tako da ispred glagola (bez ikakvog nastavka) stavljamo DON'T ili DOESN'T (u 3. licu jednine)!</a:t>
            </a:r>
          </a:p>
          <a:p>
            <a:pPr marL="0" indent="0">
              <a:buNone/>
            </a:pP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	I</a:t>
            </a:r>
            <a:r>
              <a:rPr lang="hr-HR" sz="20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don’t</a:t>
            </a:r>
            <a:r>
              <a:rPr lang="hr-HR" sz="20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u="sng" dirty="0" err="1">
                <a:latin typeface="Cambria" panose="02040503050406030204" pitchFamily="18" charset="0"/>
                <a:ea typeface="Cambria" panose="02040503050406030204" pitchFamily="18" charset="0"/>
              </a:rPr>
              <a:t>stay</a:t>
            </a:r>
            <a:r>
              <a:rPr lang="hr-HR" sz="2000" u="sng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u="sng" dirty="0" err="1">
                <a:latin typeface="Cambria" panose="02040503050406030204" pitchFamily="18" charset="0"/>
                <a:ea typeface="Cambria" panose="02040503050406030204" pitchFamily="18" charset="0"/>
              </a:rPr>
              <a:t>up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late.			I </a:t>
            </a:r>
            <a:r>
              <a:rPr lang="hr-HR" sz="20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don’t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u="sng" dirty="0" err="1">
                <a:latin typeface="Cambria" panose="02040503050406030204" pitchFamily="18" charset="0"/>
                <a:ea typeface="Cambria" panose="02040503050406030204" pitchFamily="18" charset="0"/>
              </a:rPr>
              <a:t>skip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breakfast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0" indent="0">
              <a:buNone/>
            </a:pP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	</a:t>
            </a: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She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doesn’t</a:t>
            </a:r>
            <a:r>
              <a:rPr lang="hr-HR" sz="20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u="sng" dirty="0" err="1">
                <a:latin typeface="Cambria" panose="02040503050406030204" pitchFamily="18" charset="0"/>
                <a:ea typeface="Cambria" panose="02040503050406030204" pitchFamily="18" charset="0"/>
              </a:rPr>
              <a:t>stay</a:t>
            </a:r>
            <a:r>
              <a:rPr lang="hr-HR" sz="2000" u="sng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u="sng" dirty="0" err="1">
                <a:latin typeface="Cambria" panose="02040503050406030204" pitchFamily="18" charset="0"/>
                <a:ea typeface="Cambria" panose="02040503050406030204" pitchFamily="18" charset="0"/>
              </a:rPr>
              <a:t>up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late.			</a:t>
            </a: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She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doesn’t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u="sng" dirty="0" err="1">
                <a:latin typeface="Cambria" panose="02040503050406030204" pitchFamily="18" charset="0"/>
                <a:ea typeface="Cambria" panose="02040503050406030204" pitchFamily="18" charset="0"/>
              </a:rPr>
              <a:t>skip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breakfast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hr-HR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BE1236E7-89B1-4A25-B600-103F4A8C6DED}"/>
              </a:ext>
            </a:extLst>
          </p:cNvPr>
          <p:cNvSpPr txBox="1">
            <a:spLocks/>
          </p:cNvSpPr>
          <p:nvPr/>
        </p:nvSpPr>
        <p:spPr>
          <a:xfrm>
            <a:off x="6908201" y="5060670"/>
            <a:ext cx="5056095" cy="5934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F457E036-4A16-44A9-8101-1668382D035B}"/>
              </a:ext>
            </a:extLst>
          </p:cNvPr>
          <p:cNvSpPr txBox="1">
            <a:spLocks/>
          </p:cNvSpPr>
          <p:nvPr/>
        </p:nvSpPr>
        <p:spPr>
          <a:xfrm>
            <a:off x="393863" y="3429000"/>
            <a:ext cx="11404274" cy="17834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Upitni oblik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Present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Simple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-a dobivamo tako da ispred subjekta i glagola (bez ikakvog nastavka) stavljamo DO ili DOES (u 3. licu jednine)!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	</a:t>
            </a:r>
            <a:r>
              <a:rPr lang="hr-HR" sz="20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Do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you</a:t>
            </a:r>
            <a:r>
              <a:rPr lang="hr-HR" sz="20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u="sng" dirty="0" err="1">
                <a:latin typeface="Cambria" panose="02040503050406030204" pitchFamily="18" charset="0"/>
                <a:ea typeface="Cambria" panose="02040503050406030204" pitchFamily="18" charset="0"/>
              </a:rPr>
              <a:t>stay</a:t>
            </a:r>
            <a:r>
              <a:rPr lang="hr-HR" sz="2000" u="sng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u="sng" dirty="0" err="1">
                <a:latin typeface="Cambria" panose="02040503050406030204" pitchFamily="18" charset="0"/>
                <a:ea typeface="Cambria" panose="02040503050406030204" pitchFamily="18" charset="0"/>
              </a:rPr>
              <a:t>up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late?			</a:t>
            </a:r>
            <a:r>
              <a:rPr lang="hr-HR" sz="20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Do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you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u="sng" dirty="0" err="1">
                <a:latin typeface="Cambria" panose="02040503050406030204" pitchFamily="18" charset="0"/>
                <a:ea typeface="Cambria" panose="02040503050406030204" pitchFamily="18" charset="0"/>
              </a:rPr>
              <a:t>skip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breakfast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	</a:t>
            </a:r>
            <a:r>
              <a:rPr lang="hr-HR" sz="20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Does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she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u="sng" dirty="0" err="1">
                <a:latin typeface="Cambria" panose="02040503050406030204" pitchFamily="18" charset="0"/>
                <a:ea typeface="Cambria" panose="02040503050406030204" pitchFamily="18" charset="0"/>
              </a:rPr>
              <a:t>stay</a:t>
            </a:r>
            <a:r>
              <a:rPr lang="hr-HR" sz="2000" u="sng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u="sng" dirty="0" err="1">
                <a:latin typeface="Cambria" panose="02040503050406030204" pitchFamily="18" charset="0"/>
                <a:ea typeface="Cambria" panose="02040503050406030204" pitchFamily="18" charset="0"/>
              </a:rPr>
              <a:t>up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late?			</a:t>
            </a:r>
            <a:r>
              <a:rPr lang="hr-HR" sz="20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Does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she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u="sng" dirty="0" err="1">
                <a:latin typeface="Cambria" panose="02040503050406030204" pitchFamily="18" charset="0"/>
                <a:ea typeface="Cambria" panose="02040503050406030204" pitchFamily="18" charset="0"/>
              </a:rPr>
              <a:t>skip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breakfast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  <a:endParaRPr lang="hr-HR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7178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A48D798-11BD-4539-A368-8859C308A4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65425" cy="6858000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802B5992-EB1C-4FE9-A373-BF589B609301}"/>
              </a:ext>
            </a:extLst>
          </p:cNvPr>
          <p:cNvSpPr txBox="1">
            <a:spLocks/>
          </p:cNvSpPr>
          <p:nvPr/>
        </p:nvSpPr>
        <p:spPr>
          <a:xfrm>
            <a:off x="5265674" y="94745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900" b="1" dirty="0">
                <a:latin typeface="Cambria" panose="02040503050406030204" pitchFamily="18" charset="0"/>
                <a:ea typeface="Cambria" panose="02040503050406030204" pitchFamily="18" charset="0"/>
              </a:rPr>
              <a:t>Open </a:t>
            </a:r>
            <a:r>
              <a:rPr lang="hr-HR" sz="1900" b="1" dirty="0" err="1">
                <a:latin typeface="Cambria" panose="02040503050406030204" pitchFamily="18" charset="0"/>
                <a:ea typeface="Cambria" panose="02040503050406030204" pitchFamily="18" charset="0"/>
              </a:rPr>
              <a:t>your</a:t>
            </a:r>
            <a:r>
              <a:rPr lang="hr-HR" sz="19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1900" b="1" dirty="0" err="1">
                <a:latin typeface="Cambria" panose="02040503050406030204" pitchFamily="18" charset="0"/>
                <a:ea typeface="Cambria" panose="02040503050406030204" pitchFamily="18" charset="0"/>
              </a:rPr>
              <a:t>exercise</a:t>
            </a:r>
            <a:r>
              <a:rPr lang="hr-HR" sz="19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1900" b="1" dirty="0" err="1">
                <a:latin typeface="Cambria" panose="02040503050406030204" pitchFamily="18" charset="0"/>
                <a:ea typeface="Cambria" panose="02040503050406030204" pitchFamily="18" charset="0"/>
              </a:rPr>
              <a:t>book</a:t>
            </a:r>
            <a:r>
              <a:rPr lang="hr-HR" sz="1900" b="1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hr-HR" sz="1900" b="1" dirty="0" err="1">
                <a:latin typeface="Cambria" panose="02040503050406030204" pitchFamily="18" charset="0"/>
                <a:ea typeface="Cambria" panose="02040503050406030204" pitchFamily="18" charset="0"/>
              </a:rPr>
              <a:t>page</a:t>
            </a:r>
            <a:r>
              <a:rPr lang="hr-HR" sz="1900" b="1" dirty="0">
                <a:latin typeface="Cambria" panose="02040503050406030204" pitchFamily="18" charset="0"/>
                <a:ea typeface="Cambria" panose="02040503050406030204" pitchFamily="18" charset="0"/>
              </a:rPr>
              <a:t> 8!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A0C3B9C5-083A-4012-B2B2-C6DE578FCC0B}"/>
              </a:ext>
            </a:extLst>
          </p:cNvPr>
          <p:cNvSpPr txBox="1">
            <a:spLocks/>
          </p:cNvSpPr>
          <p:nvPr/>
        </p:nvSpPr>
        <p:spPr>
          <a:xfrm>
            <a:off x="5265673" y="473335"/>
            <a:ext cx="6589254" cy="1615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900" b="1" dirty="0">
                <a:latin typeface="Cambria" panose="02040503050406030204" pitchFamily="18" charset="0"/>
                <a:ea typeface="Cambria" panose="02040503050406030204" pitchFamily="18" charset="0"/>
              </a:rPr>
              <a:t>In </a:t>
            </a:r>
            <a:r>
              <a:rPr lang="hr-HR" sz="1900" b="1" dirty="0" err="1">
                <a:latin typeface="Cambria" panose="02040503050406030204" pitchFamily="18" charset="0"/>
                <a:ea typeface="Cambria" panose="02040503050406030204" pitchFamily="18" charset="0"/>
              </a:rPr>
              <a:t>task</a:t>
            </a:r>
            <a:r>
              <a:rPr lang="hr-HR" sz="1900" b="1" dirty="0">
                <a:latin typeface="Cambria" panose="02040503050406030204" pitchFamily="18" charset="0"/>
                <a:ea typeface="Cambria" panose="02040503050406030204" pitchFamily="18" charset="0"/>
              </a:rPr>
              <a:t> 2, </a:t>
            </a:r>
            <a:r>
              <a:rPr lang="hr-HR" sz="1900" b="1" dirty="0" err="1">
                <a:latin typeface="Cambria" panose="02040503050406030204" pitchFamily="18" charset="0"/>
                <a:ea typeface="Cambria" panose="02040503050406030204" pitchFamily="18" charset="0"/>
              </a:rPr>
              <a:t>choose</a:t>
            </a:r>
            <a:r>
              <a:rPr lang="hr-HR" sz="19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1900" b="1" dirty="0" err="1">
                <a:latin typeface="Cambria" panose="02040503050406030204" pitchFamily="18" charset="0"/>
                <a:ea typeface="Cambria" panose="02040503050406030204" pitchFamily="18" charset="0"/>
              </a:rPr>
              <a:t>the</a:t>
            </a:r>
            <a:r>
              <a:rPr lang="hr-HR" sz="19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1900" b="1" dirty="0" err="1">
                <a:latin typeface="Cambria" panose="02040503050406030204" pitchFamily="18" charset="0"/>
                <a:ea typeface="Cambria" panose="02040503050406030204" pitchFamily="18" charset="0"/>
              </a:rPr>
              <a:t>correct</a:t>
            </a:r>
            <a:r>
              <a:rPr lang="hr-HR" sz="19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1900" b="1" dirty="0" err="1">
                <a:latin typeface="Cambria" panose="02040503050406030204" pitchFamily="18" charset="0"/>
                <a:ea typeface="Cambria" panose="02040503050406030204" pitchFamily="18" charset="0"/>
              </a:rPr>
              <a:t>option</a:t>
            </a:r>
            <a:r>
              <a:rPr lang="hr-HR" sz="1900" b="1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hr-HR" sz="1900" b="1" dirty="0" err="1">
                <a:latin typeface="Cambria" panose="02040503050406030204" pitchFamily="18" charset="0"/>
                <a:ea typeface="Cambria" panose="02040503050406030204" pitchFamily="18" charset="0"/>
              </a:rPr>
              <a:t>Answer</a:t>
            </a:r>
            <a:r>
              <a:rPr lang="hr-HR" sz="19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1900" b="1" dirty="0" err="1">
                <a:latin typeface="Cambria" panose="02040503050406030204" pitchFamily="18" charset="0"/>
                <a:ea typeface="Cambria" panose="02040503050406030204" pitchFamily="18" charset="0"/>
              </a:rPr>
              <a:t>the</a:t>
            </a:r>
            <a:r>
              <a:rPr lang="hr-HR" sz="19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1900" b="1" dirty="0" err="1">
                <a:latin typeface="Cambria" panose="02040503050406030204" pitchFamily="18" charset="0"/>
                <a:ea typeface="Cambria" panose="02040503050406030204" pitchFamily="18" charset="0"/>
              </a:rPr>
              <a:t>questions</a:t>
            </a:r>
            <a:r>
              <a:rPr lang="hr-HR" sz="1900" b="1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19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U drugom zadatku izaberi ispravnu upitnu riječ, a potom odgovori na pitanja.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3EA46C22-1E5E-4992-BD14-9330BD7493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418" y="1843205"/>
            <a:ext cx="8677509" cy="319788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8" name="Picture 4" descr="Vidi izvornu sliku">
            <a:extLst>
              <a:ext uri="{FF2B5EF4-FFF2-40B4-BE49-F238E27FC236}">
                <a16:creationId xmlns:a16="http://schemas.microsoft.com/office/drawing/2014/main" id="{C98D5B4A-292B-4CCF-8BA1-3CDBC2A67F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8535" y="2547650"/>
            <a:ext cx="326858" cy="446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F16C05A3-5576-4F46-8D5E-3CCD4ECAFF51}"/>
              </a:ext>
            </a:extLst>
          </p:cNvPr>
          <p:cNvSpPr txBox="1">
            <a:spLocks/>
          </p:cNvSpPr>
          <p:nvPr/>
        </p:nvSpPr>
        <p:spPr>
          <a:xfrm>
            <a:off x="6346295" y="2633576"/>
            <a:ext cx="5056095" cy="676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l-PL" sz="2000" i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No, she isn’t.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pl-PL" sz="2000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hr-HR" sz="2100" dirty="0">
              <a:latin typeface="+mj-lt"/>
            </a:endParaRPr>
          </a:p>
        </p:txBody>
      </p:sp>
      <p:pic>
        <p:nvPicPr>
          <p:cNvPr id="10" name="Picture 4" descr="Vidi izvornu sliku">
            <a:extLst>
              <a:ext uri="{FF2B5EF4-FFF2-40B4-BE49-F238E27FC236}">
                <a16:creationId xmlns:a16="http://schemas.microsoft.com/office/drawing/2014/main" id="{86144B15-2CA9-4123-A451-6F122B18F3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0152" y="2869157"/>
            <a:ext cx="596358" cy="446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F61E8F76-0965-4080-A418-4C93073003EA}"/>
              </a:ext>
            </a:extLst>
          </p:cNvPr>
          <p:cNvSpPr txBox="1">
            <a:spLocks/>
          </p:cNvSpPr>
          <p:nvPr/>
        </p:nvSpPr>
        <p:spPr>
          <a:xfrm>
            <a:off x="6346295" y="2921606"/>
            <a:ext cx="5056095" cy="676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l-PL" sz="2000" i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No, she doesn’t.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pl-PL" sz="2000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hr-HR" sz="2100" dirty="0">
              <a:latin typeface="+mj-lt"/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58D89F24-5474-4221-98F9-6068F0FF0611}"/>
              </a:ext>
            </a:extLst>
          </p:cNvPr>
          <p:cNvSpPr txBox="1">
            <a:spLocks/>
          </p:cNvSpPr>
          <p:nvPr/>
        </p:nvSpPr>
        <p:spPr>
          <a:xfrm>
            <a:off x="5265673" y="5329121"/>
            <a:ext cx="6589254" cy="1615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9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Kako bi ta pitanja postavio svom prijatelju?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hr-HR" sz="1900" dirty="0">
                <a:latin typeface="Cambria" panose="02040503050406030204" pitchFamily="18" charset="0"/>
                <a:ea typeface="Cambria" panose="02040503050406030204" pitchFamily="18" charset="0"/>
              </a:rPr>
              <a:t>Are </a:t>
            </a:r>
            <a:r>
              <a:rPr lang="hr-HR" sz="1900" dirty="0" err="1">
                <a:latin typeface="Cambria" panose="02040503050406030204" pitchFamily="18" charset="0"/>
                <a:ea typeface="Cambria" panose="02040503050406030204" pitchFamily="18" charset="0"/>
              </a:rPr>
              <a:t>you</a:t>
            </a:r>
            <a:r>
              <a:rPr lang="hr-HR" sz="1900" dirty="0">
                <a:latin typeface="Cambria" panose="02040503050406030204" pitchFamily="18" charset="0"/>
                <a:ea typeface="Cambria" panose="02040503050406030204" pitchFamily="18" charset="0"/>
              </a:rPr>
              <a:t> a </a:t>
            </a:r>
            <a:r>
              <a:rPr lang="hr-HR" sz="1900" dirty="0" err="1">
                <a:latin typeface="Cambria" panose="02040503050406030204" pitchFamily="18" charset="0"/>
                <a:ea typeface="Cambria" panose="02040503050406030204" pitchFamily="18" charset="0"/>
              </a:rPr>
              <a:t>lonely</a:t>
            </a:r>
            <a:r>
              <a:rPr lang="hr-HR" sz="19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1900" dirty="0" err="1">
                <a:latin typeface="Cambria" panose="02040503050406030204" pitchFamily="18" charset="0"/>
                <a:ea typeface="Cambria" panose="02040503050406030204" pitchFamily="18" charset="0"/>
              </a:rPr>
              <a:t>child</a:t>
            </a:r>
            <a:r>
              <a:rPr lang="hr-HR" sz="1900" dirty="0"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hr-HR" sz="1900" dirty="0">
                <a:latin typeface="Cambria" panose="02040503050406030204" pitchFamily="18" charset="0"/>
                <a:ea typeface="Cambria" panose="02040503050406030204" pitchFamily="18" charset="0"/>
              </a:rPr>
              <a:t>Do </a:t>
            </a:r>
            <a:r>
              <a:rPr lang="hr-HR" sz="1900" dirty="0" err="1">
                <a:latin typeface="Cambria" panose="02040503050406030204" pitchFamily="18" charset="0"/>
                <a:ea typeface="Cambria" panose="02040503050406030204" pitchFamily="18" charset="0"/>
              </a:rPr>
              <a:t>you</a:t>
            </a:r>
            <a:r>
              <a:rPr lang="hr-HR" sz="19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1900" dirty="0" err="1">
                <a:latin typeface="Cambria" panose="02040503050406030204" pitchFamily="18" charset="0"/>
                <a:ea typeface="Cambria" panose="02040503050406030204" pitchFamily="18" charset="0"/>
              </a:rPr>
              <a:t>walk</a:t>
            </a:r>
            <a:r>
              <a:rPr lang="hr-HR" sz="1900" dirty="0">
                <a:latin typeface="Cambria" panose="02040503050406030204" pitchFamily="18" charset="0"/>
                <a:ea typeface="Cambria" panose="02040503050406030204" pitchFamily="18" charset="0"/>
              </a:rPr>
              <a:t> to </a:t>
            </a:r>
            <a:r>
              <a:rPr lang="hr-HR" sz="1900" dirty="0" err="1">
                <a:latin typeface="Cambria" panose="02040503050406030204" pitchFamily="18" charset="0"/>
                <a:ea typeface="Cambria" panose="02040503050406030204" pitchFamily="18" charset="0"/>
              </a:rPr>
              <a:t>school</a:t>
            </a:r>
            <a:r>
              <a:rPr lang="hr-HR" sz="1900" dirty="0"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625667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10887608-9FBE-4DCE-8C06-9BF7BFE9AC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854" y="3849871"/>
            <a:ext cx="3797146" cy="3008129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1A48D798-11BD-4539-A368-8859C308A4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165425" cy="685800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A0C3B9C5-083A-4012-B2B2-C6DE578FCC0B}"/>
              </a:ext>
            </a:extLst>
          </p:cNvPr>
          <p:cNvSpPr txBox="1">
            <a:spLocks/>
          </p:cNvSpPr>
          <p:nvPr/>
        </p:nvSpPr>
        <p:spPr>
          <a:xfrm>
            <a:off x="5265673" y="66631"/>
            <a:ext cx="6589254" cy="459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Look</a:t>
            </a:r>
            <a:r>
              <a:rPr lang="hr-HR" sz="2000" b="1" dirty="0">
                <a:latin typeface="Cambria" panose="02040503050406030204" pitchFamily="18" charset="0"/>
                <a:ea typeface="Cambria" panose="02040503050406030204" pitchFamily="18" charset="0"/>
              </a:rPr>
              <a:t> at </a:t>
            </a:r>
            <a:r>
              <a:rPr lang="hr-HR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the</a:t>
            </a:r>
            <a:r>
              <a:rPr lang="hr-HR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photo</a:t>
            </a:r>
            <a:r>
              <a:rPr lang="hr-HR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in</a:t>
            </a:r>
            <a:r>
              <a:rPr lang="hr-HR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task</a:t>
            </a:r>
            <a:r>
              <a:rPr lang="hr-HR" sz="2000" b="1" dirty="0">
                <a:latin typeface="Cambria" panose="02040503050406030204" pitchFamily="18" charset="0"/>
                <a:ea typeface="Cambria" panose="02040503050406030204" pitchFamily="18" charset="0"/>
              </a:rPr>
              <a:t> 3.</a:t>
            </a:r>
          </a:p>
          <a:p>
            <a:pPr marL="0" indent="0">
              <a:buNone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The boys are Carl and Joe. </a:t>
            </a:r>
            <a:b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What do you think their relationship is? </a:t>
            </a:r>
            <a:br>
              <a:rPr lang="hr-HR" sz="2000" i="1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Što misliš kako su oni povezani? U kojem su odnosu?</a:t>
            </a:r>
          </a:p>
          <a:p>
            <a:pPr marL="0" indent="0">
              <a:buNone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Do they play any sport?</a:t>
            </a:r>
            <a:b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Bave li se nekim sportom?</a:t>
            </a:r>
            <a:r>
              <a:rPr lang="en-US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lang="hr-HR" sz="2000" i="1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Do they play an instrument? </a:t>
            </a:r>
            <a:br>
              <a:rPr lang="hr-HR" sz="2000" i="1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Sviraju li neki instrument?</a:t>
            </a:r>
          </a:p>
          <a:p>
            <a:pPr marL="0" indent="0">
              <a:buNone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How often do they practice? </a:t>
            </a:r>
            <a:br>
              <a:rPr lang="hr-HR" sz="2000" i="1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Koliko često vježbaju?</a:t>
            </a:r>
          </a:p>
          <a:p>
            <a:pPr marL="0" indent="0">
              <a:buNone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Are their parents happy about their activities?</a:t>
            </a:r>
            <a:b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Jesu li njihovi roditelji sretni zbog njihovih aktivnosti?</a:t>
            </a:r>
          </a:p>
        </p:txBody>
      </p:sp>
    </p:spTree>
    <p:extLst>
      <p:ext uri="{BB962C8B-B14F-4D97-AF65-F5344CB8AC3E}">
        <p14:creationId xmlns:p14="http://schemas.microsoft.com/office/powerpoint/2010/main" val="448364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A48D798-11BD-4539-A368-8859C308A4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65425" cy="685800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A0C3B9C5-083A-4012-B2B2-C6DE578FCC0B}"/>
              </a:ext>
            </a:extLst>
          </p:cNvPr>
          <p:cNvSpPr txBox="1">
            <a:spLocks/>
          </p:cNvSpPr>
          <p:nvPr/>
        </p:nvSpPr>
        <p:spPr>
          <a:xfrm>
            <a:off x="5265673" y="113959"/>
            <a:ext cx="6589254" cy="1615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900" b="1" dirty="0">
                <a:latin typeface="Cambria" panose="02040503050406030204" pitchFamily="18" charset="0"/>
                <a:ea typeface="Cambria" panose="02040503050406030204" pitchFamily="18" charset="0"/>
              </a:rPr>
              <a:t>In </a:t>
            </a:r>
            <a:r>
              <a:rPr lang="hr-HR" sz="1900" b="1" dirty="0" err="1">
                <a:latin typeface="Cambria" panose="02040503050406030204" pitchFamily="18" charset="0"/>
                <a:ea typeface="Cambria" panose="02040503050406030204" pitchFamily="18" charset="0"/>
              </a:rPr>
              <a:t>task</a:t>
            </a:r>
            <a:r>
              <a:rPr lang="hr-HR" sz="1900" b="1" dirty="0">
                <a:latin typeface="Cambria" panose="02040503050406030204" pitchFamily="18" charset="0"/>
                <a:ea typeface="Cambria" panose="02040503050406030204" pitchFamily="18" charset="0"/>
              </a:rPr>
              <a:t> 3, put </a:t>
            </a:r>
            <a:r>
              <a:rPr lang="hr-HR" sz="1900" b="1" dirty="0" err="1">
                <a:latin typeface="Cambria" panose="02040503050406030204" pitchFamily="18" charset="0"/>
                <a:ea typeface="Cambria" panose="02040503050406030204" pitchFamily="18" charset="0"/>
              </a:rPr>
              <a:t>the</a:t>
            </a:r>
            <a:r>
              <a:rPr lang="hr-HR" sz="19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1900" b="1" dirty="0" err="1">
                <a:latin typeface="Cambria" panose="02040503050406030204" pitchFamily="18" charset="0"/>
                <a:ea typeface="Cambria" panose="02040503050406030204" pitchFamily="18" charset="0"/>
              </a:rPr>
              <a:t>verbs</a:t>
            </a:r>
            <a:r>
              <a:rPr lang="hr-HR" sz="19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1900" b="1" dirty="0" err="1">
                <a:latin typeface="Cambria" panose="02040503050406030204" pitchFamily="18" charset="0"/>
                <a:ea typeface="Cambria" panose="02040503050406030204" pitchFamily="18" charset="0"/>
              </a:rPr>
              <a:t>in</a:t>
            </a:r>
            <a:r>
              <a:rPr lang="hr-HR" sz="19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1900" b="1" dirty="0" err="1">
                <a:latin typeface="Cambria" panose="02040503050406030204" pitchFamily="18" charset="0"/>
                <a:ea typeface="Cambria" panose="02040503050406030204" pitchFamily="18" charset="0"/>
              </a:rPr>
              <a:t>brackets</a:t>
            </a:r>
            <a:r>
              <a:rPr lang="hr-HR" sz="19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1900" b="1" dirty="0" err="1">
                <a:latin typeface="Cambria" panose="02040503050406030204" pitchFamily="18" charset="0"/>
                <a:ea typeface="Cambria" panose="02040503050406030204" pitchFamily="18" charset="0"/>
              </a:rPr>
              <a:t>in</a:t>
            </a:r>
            <a:r>
              <a:rPr lang="hr-HR" sz="19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1900" b="1" dirty="0" err="1">
                <a:latin typeface="Cambria" panose="02040503050406030204" pitchFamily="18" charset="0"/>
                <a:ea typeface="Cambria" panose="02040503050406030204" pitchFamily="18" charset="0"/>
              </a:rPr>
              <a:t>the</a:t>
            </a:r>
            <a:r>
              <a:rPr lang="hr-HR" sz="19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1900" b="1" dirty="0" err="1">
                <a:latin typeface="Cambria" panose="02040503050406030204" pitchFamily="18" charset="0"/>
                <a:ea typeface="Cambria" panose="02040503050406030204" pitchFamily="18" charset="0"/>
              </a:rPr>
              <a:t>present</a:t>
            </a:r>
            <a:r>
              <a:rPr lang="hr-HR" sz="19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1900" b="1" dirty="0" err="1">
                <a:latin typeface="Cambria" panose="02040503050406030204" pitchFamily="18" charset="0"/>
                <a:ea typeface="Cambria" panose="02040503050406030204" pitchFamily="18" charset="0"/>
              </a:rPr>
              <a:t>simple</a:t>
            </a:r>
            <a:r>
              <a:rPr lang="hr-HR" sz="1900" b="1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19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U trećem zadatku nadopuni tekst glagolima u zagradi koristeći </a:t>
            </a:r>
            <a:r>
              <a:rPr lang="hr-HR" sz="19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present</a:t>
            </a:r>
            <a:r>
              <a:rPr lang="hr-HR" sz="19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19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simple</a:t>
            </a:r>
            <a:r>
              <a:rPr lang="hr-HR" sz="19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3EA46C22-1E5E-4992-BD14-9330BD7493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687" y="2207283"/>
            <a:ext cx="11541576" cy="411545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F16C05A3-5576-4F46-8D5E-3CCD4ECAFF51}"/>
              </a:ext>
            </a:extLst>
          </p:cNvPr>
          <p:cNvSpPr txBox="1">
            <a:spLocks/>
          </p:cNvSpPr>
          <p:nvPr/>
        </p:nvSpPr>
        <p:spPr>
          <a:xfrm>
            <a:off x="8654598" y="2871509"/>
            <a:ext cx="5056095" cy="676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l-PL" sz="2000" i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is</a:t>
            </a:r>
            <a:endParaRPr lang="pl-PL" sz="2000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hr-HR" sz="2100" dirty="0">
              <a:latin typeface="+mj-lt"/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F61E8F76-0965-4080-A418-4C93073003EA}"/>
              </a:ext>
            </a:extLst>
          </p:cNvPr>
          <p:cNvSpPr txBox="1">
            <a:spLocks/>
          </p:cNvSpPr>
          <p:nvPr/>
        </p:nvSpPr>
        <p:spPr>
          <a:xfrm>
            <a:off x="9473265" y="3209738"/>
            <a:ext cx="5056095" cy="676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l-PL" sz="2000" i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goes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pl-PL" sz="2000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hr-HR" sz="21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44934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499D698D-7B4F-4753-8983-15A0086F8C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5772" y="257664"/>
            <a:ext cx="10328238" cy="554278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hr-HR" sz="2000" b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RAZMISLI!!!</a:t>
            </a:r>
          </a:p>
          <a:p>
            <a:pPr marL="0" indent="0">
              <a:buNone/>
            </a:pPr>
            <a:endParaRPr lang="hr-HR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Do you wake up early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in the morning when you go to school? </a:t>
            </a:r>
            <a:endParaRPr lang="hr-HR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Budiš li se rano kada ideš u školu?</a:t>
            </a:r>
            <a:endParaRPr lang="hr-HR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hr-HR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Have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you got enough time to make your bed, have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breakfast and do everything you are supposed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to before school? </a:t>
            </a:r>
            <a:endParaRPr lang="hr-HR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Imaš li dovoljno vremena da pospremiš krevet, doručkuješ i napraviš sve što bi trebao napraviti prije škole?</a:t>
            </a:r>
            <a:endParaRPr lang="hr-HR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hr-HR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Do you always do all your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homework/housework in a day? </a:t>
            </a:r>
            <a:endParaRPr lang="hr-HR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Napraviš li u danu svu svoju zadaću i poslove u kući?</a:t>
            </a:r>
            <a:endParaRPr lang="hr-HR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hr-HR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Is there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anything you could do better?</a:t>
            </a:r>
            <a:endParaRPr lang="hr-HR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Ima li nešto što bi mogao bolje odraditi?</a:t>
            </a:r>
          </a:p>
          <a:p>
            <a:pPr marL="0" indent="0">
              <a:buNone/>
            </a:pPr>
            <a:endParaRPr lang="hr-HR" sz="2100" dirty="0">
              <a:latin typeface="+mj-lt"/>
            </a:endParaRPr>
          </a:p>
        </p:txBody>
      </p:sp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D24DFF28-2EC5-457A-93BD-B38B16FE4AD8}"/>
              </a:ext>
            </a:extLst>
          </p:cNvPr>
          <p:cNvSpPr txBox="1">
            <a:spLocks/>
          </p:cNvSpPr>
          <p:nvPr/>
        </p:nvSpPr>
        <p:spPr>
          <a:xfrm>
            <a:off x="235772" y="5817813"/>
            <a:ext cx="10328238" cy="7825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Zapiši u bilježnicu nekoliko dnevnih navika koje ti koriste i onih koje ti odmažu u obavljanju svakodnevnih obveza!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1513291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8B17E8E7-EA0D-4226-A94E-9A7EC7DB9E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25825" cy="6858000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AC913A71-D348-4AF6-8E0D-BEA94AC16B6C}"/>
              </a:ext>
            </a:extLst>
          </p:cNvPr>
          <p:cNvSpPr txBox="1">
            <a:spLocks/>
          </p:cNvSpPr>
          <p:nvPr/>
        </p:nvSpPr>
        <p:spPr>
          <a:xfrm>
            <a:off x="5265674" y="94745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latin typeface="Cambria" panose="02040503050406030204" pitchFamily="18" charset="0"/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latin typeface="Cambria" panose="02040503050406030204" pitchFamily="18" charset="0"/>
                <a:ea typeface="Cambria" panose="02040503050406030204" pitchFamily="18" charset="0"/>
              </a:rPr>
              <a:t>your</a:t>
            </a:r>
            <a:r>
              <a:rPr lang="hr-HR" sz="21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100" b="1" dirty="0" err="1">
                <a:latin typeface="Cambria" panose="02040503050406030204" pitchFamily="18" charset="0"/>
                <a:ea typeface="Cambria" panose="02040503050406030204" pitchFamily="18" charset="0"/>
              </a:rPr>
              <a:t>book</a:t>
            </a:r>
            <a:r>
              <a:rPr lang="hr-HR" sz="2100" b="1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latin typeface="Cambria" panose="02040503050406030204" pitchFamily="18" charset="0"/>
                <a:ea typeface="Cambria" panose="02040503050406030204" pitchFamily="18" charset="0"/>
              </a:rPr>
              <a:t>page</a:t>
            </a:r>
            <a:r>
              <a:rPr lang="hr-HR" sz="2100" b="1" dirty="0">
                <a:latin typeface="Cambria" panose="02040503050406030204" pitchFamily="18" charset="0"/>
                <a:ea typeface="Cambria" panose="02040503050406030204" pitchFamily="18" charset="0"/>
              </a:rPr>
              <a:t> 10!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B2A1F728-1502-4F5F-9F4E-8BB80BF6E9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365" y="1817258"/>
            <a:ext cx="11101892" cy="458095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CBA1817B-DF11-487C-A76D-4A475925EAA9}"/>
              </a:ext>
            </a:extLst>
          </p:cNvPr>
          <p:cNvSpPr txBox="1">
            <a:spLocks/>
          </p:cNvSpPr>
          <p:nvPr/>
        </p:nvSpPr>
        <p:spPr>
          <a:xfrm>
            <a:off x="5265673" y="473336"/>
            <a:ext cx="6589254" cy="12263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 err="1">
                <a:latin typeface="Cambria" panose="02040503050406030204" pitchFamily="18" charset="0"/>
                <a:ea typeface="Cambria" panose="02040503050406030204" pitchFamily="18" charset="0"/>
              </a:rPr>
              <a:t>Read</a:t>
            </a:r>
            <a:r>
              <a:rPr lang="hr-HR" sz="21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100" b="1" dirty="0" err="1">
                <a:latin typeface="Cambria" panose="02040503050406030204" pitchFamily="18" charset="0"/>
                <a:ea typeface="Cambria" panose="02040503050406030204" pitchFamily="18" charset="0"/>
              </a:rPr>
              <a:t>about</a:t>
            </a:r>
            <a:r>
              <a:rPr lang="hr-HR" sz="2100" b="1" dirty="0">
                <a:latin typeface="Cambria" panose="02040503050406030204" pitchFamily="18" charset="0"/>
                <a:ea typeface="Cambria" panose="02040503050406030204" pitchFamily="18" charset="0"/>
              </a:rPr>
              <a:t> Penelope. </a:t>
            </a:r>
            <a:r>
              <a:rPr lang="hr-HR" sz="2100" b="1" dirty="0" err="1">
                <a:latin typeface="Cambria" panose="02040503050406030204" pitchFamily="18" charset="0"/>
                <a:ea typeface="Cambria" panose="02040503050406030204" pitchFamily="18" charset="0"/>
              </a:rPr>
              <a:t>Is</a:t>
            </a:r>
            <a:r>
              <a:rPr lang="hr-HR" sz="21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100" b="1" dirty="0" err="1">
                <a:latin typeface="Cambria" panose="02040503050406030204" pitchFamily="18" charset="0"/>
                <a:ea typeface="Cambria" panose="02040503050406030204" pitchFamily="18" charset="0"/>
              </a:rPr>
              <a:t>she</a:t>
            </a:r>
            <a:r>
              <a:rPr lang="hr-HR" sz="21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100" b="1" dirty="0" err="1">
                <a:latin typeface="Cambria" panose="02040503050406030204" pitchFamily="18" charset="0"/>
                <a:ea typeface="Cambria" panose="02040503050406030204" pitchFamily="18" charset="0"/>
              </a:rPr>
              <a:t>well</a:t>
            </a:r>
            <a:r>
              <a:rPr lang="hr-HR" sz="21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100" b="1" dirty="0" err="1">
                <a:latin typeface="Cambria" panose="02040503050406030204" pitchFamily="18" charset="0"/>
                <a:ea typeface="Cambria" panose="02040503050406030204" pitchFamily="18" charset="0"/>
              </a:rPr>
              <a:t>organized</a:t>
            </a:r>
            <a:r>
              <a:rPr lang="hr-HR" sz="2100" b="1" dirty="0"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Pročitaj tekst. Koje su Penelopine dobre/korisne, a koje loše navike?</a:t>
            </a:r>
          </a:p>
        </p:txBody>
      </p:sp>
    </p:spTree>
    <p:extLst>
      <p:ext uri="{BB962C8B-B14F-4D97-AF65-F5344CB8AC3E}">
        <p14:creationId xmlns:p14="http://schemas.microsoft.com/office/powerpoint/2010/main" val="2378704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499D698D-7B4F-4753-8983-15A0086F8C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01553" y="569635"/>
            <a:ext cx="6035041" cy="55427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1900" b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RAZMISLI!!!</a:t>
            </a:r>
          </a:p>
          <a:p>
            <a:pPr marL="0" indent="0">
              <a:buNone/>
            </a:pPr>
            <a:endParaRPr lang="hr-HR" sz="19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en-US" sz="1900" dirty="0">
                <a:latin typeface="Cambria" panose="02040503050406030204" pitchFamily="18" charset="0"/>
                <a:ea typeface="Cambria" panose="02040503050406030204" pitchFamily="18" charset="0"/>
              </a:rPr>
              <a:t>Which Penelope’s </a:t>
            </a:r>
            <a:r>
              <a:rPr lang="en-US" sz="1900" dirty="0" err="1">
                <a:latin typeface="Cambria" panose="02040503050406030204" pitchFamily="18" charset="0"/>
                <a:ea typeface="Cambria" panose="02040503050406030204" pitchFamily="18" charset="0"/>
              </a:rPr>
              <a:t>habbits</a:t>
            </a:r>
            <a:r>
              <a:rPr lang="en-US" sz="1900" dirty="0">
                <a:latin typeface="Cambria" panose="02040503050406030204" pitchFamily="18" charset="0"/>
                <a:ea typeface="Cambria" panose="02040503050406030204" pitchFamily="18" charset="0"/>
              </a:rPr>
              <a:t> help her do things on time/ be responsible? </a:t>
            </a:r>
          </a:p>
          <a:p>
            <a:pPr marL="0" indent="0">
              <a:buNone/>
            </a:pPr>
            <a:r>
              <a:rPr lang="hr-HR" sz="19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Koje Penelopine navike joj pomažu da stvari obavi na vrijeme/bude odgovorna?</a:t>
            </a:r>
            <a:endParaRPr lang="hr-HR" sz="19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hr-HR" sz="19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en-US" sz="1900" dirty="0">
                <a:latin typeface="Cambria" panose="02040503050406030204" pitchFamily="18" charset="0"/>
                <a:ea typeface="Cambria" panose="02040503050406030204" pitchFamily="18" charset="0"/>
              </a:rPr>
              <a:t>What does she do wrong? </a:t>
            </a:r>
            <a:endParaRPr lang="hr-HR" sz="19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hr-HR" sz="19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Gdje griješi?</a:t>
            </a:r>
            <a:endParaRPr lang="hr-HR" sz="19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hr-HR" sz="19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en-US" sz="1900" dirty="0">
                <a:latin typeface="Cambria" panose="02040503050406030204" pitchFamily="18" charset="0"/>
                <a:ea typeface="Cambria" panose="02040503050406030204" pitchFamily="18" charset="0"/>
              </a:rPr>
              <a:t>Which </a:t>
            </a:r>
            <a:r>
              <a:rPr lang="en-US" sz="1900" dirty="0" err="1">
                <a:latin typeface="Cambria" panose="02040503050406030204" pitchFamily="18" charset="0"/>
                <a:ea typeface="Cambria" panose="02040503050406030204" pitchFamily="18" charset="0"/>
              </a:rPr>
              <a:t>habbits</a:t>
            </a:r>
            <a:r>
              <a:rPr lang="en-US" sz="1900" dirty="0">
                <a:latin typeface="Cambria" panose="02040503050406030204" pitchFamily="18" charset="0"/>
                <a:ea typeface="Cambria" panose="02040503050406030204" pitchFamily="18" charset="0"/>
              </a:rPr>
              <a:t> do you and Penelope have in common? </a:t>
            </a:r>
            <a:endParaRPr lang="hr-HR" sz="19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hr-HR" sz="19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Koje su navike zajedničke tebi i Penelope?</a:t>
            </a:r>
            <a:endParaRPr lang="hr-HR" sz="19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hr-HR" sz="19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en-US" sz="1900" dirty="0">
                <a:latin typeface="Cambria" panose="02040503050406030204" pitchFamily="18" charset="0"/>
                <a:ea typeface="Cambria" panose="02040503050406030204" pitchFamily="18" charset="0"/>
              </a:rPr>
              <a:t>What do you do better? </a:t>
            </a:r>
            <a:endParaRPr lang="hr-HR" sz="19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hr-HR" sz="19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Što ti radiš bolje?</a:t>
            </a:r>
          </a:p>
          <a:p>
            <a:pPr marL="0" indent="0">
              <a:buNone/>
            </a:pPr>
            <a:endParaRPr lang="hr-HR" sz="2100" dirty="0">
              <a:latin typeface="+mj-lt"/>
            </a:endParaRPr>
          </a:p>
        </p:txBody>
      </p:sp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35FB2535-139D-4048-8518-83D079E14DFE}"/>
              </a:ext>
            </a:extLst>
          </p:cNvPr>
          <p:cNvSpPr txBox="1">
            <a:spLocks/>
          </p:cNvSpPr>
          <p:nvPr/>
        </p:nvSpPr>
        <p:spPr>
          <a:xfrm>
            <a:off x="455406" y="2159337"/>
            <a:ext cx="4912659" cy="25393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Znaš li značenje sljedećih riječi?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argue</a:t>
            </a:r>
            <a:r>
              <a:rPr lang="hr-HR" sz="2000" b="1" dirty="0">
                <a:latin typeface="Cambria" panose="02040503050406030204" pitchFamily="18" charset="0"/>
                <a:ea typeface="Cambria" panose="02040503050406030204" pitchFamily="18" charset="0"/>
              </a:rPr>
              <a:t>	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	</a:t>
            </a:r>
            <a:r>
              <a:rPr lang="hr-HR" sz="2000" i="1" dirty="0">
                <a:latin typeface="Cambria" panose="02040503050406030204" pitchFamily="18" charset="0"/>
                <a:ea typeface="Cambria" panose="02040503050406030204" pitchFamily="18" charset="0"/>
              </a:rPr>
              <a:t>svađati se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oversleep</a:t>
            </a:r>
            <a:r>
              <a:rPr lang="hr-HR" sz="2000" i="1" dirty="0">
                <a:latin typeface="Cambria" panose="02040503050406030204" pitchFamily="18" charset="0"/>
                <a:ea typeface="Cambria" panose="02040503050406030204" pitchFamily="18" charset="0"/>
              </a:rPr>
              <a:t>	prespavati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rush</a:t>
            </a:r>
            <a:r>
              <a:rPr lang="hr-HR" sz="2000" i="1" dirty="0">
                <a:latin typeface="Cambria" panose="02040503050406030204" pitchFamily="18" charset="0"/>
                <a:ea typeface="Cambria" panose="02040503050406030204" pitchFamily="18" charset="0"/>
              </a:rPr>
              <a:t>		požuriti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important</a:t>
            </a:r>
            <a:r>
              <a:rPr lang="hr-HR" sz="2000" i="1" dirty="0">
                <a:latin typeface="Cambria" panose="02040503050406030204" pitchFamily="18" charset="0"/>
                <a:ea typeface="Cambria" panose="02040503050406030204" pitchFamily="18" charset="0"/>
              </a:rPr>
              <a:t>	važno</a:t>
            </a:r>
          </a:p>
        </p:txBody>
      </p:sp>
    </p:spTree>
    <p:extLst>
      <p:ext uri="{BB962C8B-B14F-4D97-AF65-F5344CB8AC3E}">
        <p14:creationId xmlns:p14="http://schemas.microsoft.com/office/powerpoint/2010/main" val="343551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777F93D0-7A05-49FC-A916-ED80C6C400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56216"/>
            <a:ext cx="10515600" cy="5520747"/>
          </a:xfrm>
        </p:spPr>
        <p:txBody>
          <a:bodyPr/>
          <a:lstStyle/>
          <a:p>
            <a:pPr marL="0" indent="0">
              <a:buNone/>
            </a:pPr>
            <a:r>
              <a:rPr lang="hr-HR" sz="2000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Pronađi u tekstu riječi (</a:t>
            </a:r>
            <a:r>
              <a:rPr lang="hr-HR" sz="2000" b="1" u="sng" dirty="0" err="1">
                <a:latin typeface="Cambria" panose="02040503050406030204" pitchFamily="18" charset="0"/>
                <a:ea typeface="Cambria" panose="02040503050406030204" pitchFamily="18" charset="0"/>
              </a:rPr>
              <a:t>Adverbs</a:t>
            </a:r>
            <a:r>
              <a:rPr lang="hr-HR" sz="2000" b="1" u="sng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b="1" u="sng" dirty="0" err="1">
                <a:latin typeface="Cambria" panose="02040503050406030204" pitchFamily="18" charset="0"/>
                <a:ea typeface="Cambria" panose="02040503050406030204" pitchFamily="18" charset="0"/>
              </a:rPr>
              <a:t>of</a:t>
            </a:r>
            <a:r>
              <a:rPr lang="hr-HR" sz="2000" b="1" u="sng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b="1" u="sng" dirty="0" err="1">
                <a:latin typeface="Cambria" panose="02040503050406030204" pitchFamily="18" charset="0"/>
                <a:ea typeface="Cambria" panose="02040503050406030204" pitchFamily="18" charset="0"/>
              </a:rPr>
              <a:t>frequency</a:t>
            </a:r>
            <a:r>
              <a:rPr lang="hr-HR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/ 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priloge učestalosti</a:t>
            </a:r>
            <a:r>
              <a:rPr lang="hr-HR" sz="2000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koji odgovaraju na pitanje </a:t>
            </a:r>
            <a:r>
              <a:rPr lang="hr-HR" sz="2000" i="1" dirty="0">
                <a:latin typeface="Cambria" panose="02040503050406030204" pitchFamily="18" charset="0"/>
                <a:ea typeface="Cambria" panose="02040503050406030204" pitchFamily="18" charset="0"/>
              </a:rPr>
              <a:t>How </a:t>
            </a:r>
            <a:r>
              <a:rPr lang="hr-HR" sz="2000" i="1" dirty="0" err="1">
                <a:latin typeface="Cambria" panose="02040503050406030204" pitchFamily="18" charset="0"/>
                <a:ea typeface="Cambria" panose="02040503050406030204" pitchFamily="18" charset="0"/>
              </a:rPr>
              <a:t>often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? 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/ Koliko često se nešto događa?</a:t>
            </a:r>
            <a:r>
              <a:rPr lang="hr-HR" sz="2000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te ih poredaj po značenju učestalosti!</a:t>
            </a:r>
          </a:p>
          <a:p>
            <a:pPr marL="0" indent="0">
              <a:buNone/>
            </a:pPr>
            <a:endParaRPr lang="hr-HR" sz="2000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hr-HR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always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		uvijek</a:t>
            </a:r>
          </a:p>
          <a:p>
            <a:pPr marL="0" indent="0">
              <a:buNone/>
            </a:pPr>
            <a:r>
              <a:rPr lang="hr-HR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every</a:t>
            </a:r>
            <a:r>
              <a:rPr lang="hr-HR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day</a:t>
            </a:r>
            <a:r>
              <a:rPr lang="hr-HR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	svaki dan</a:t>
            </a:r>
          </a:p>
          <a:p>
            <a:pPr marL="0" indent="0">
              <a:buNone/>
            </a:pPr>
            <a:r>
              <a:rPr lang="hr-HR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usually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		obično, redovito</a:t>
            </a:r>
          </a:p>
          <a:p>
            <a:pPr marL="0" indent="0">
              <a:buNone/>
            </a:pPr>
            <a:r>
              <a:rPr lang="hr-HR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often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		često</a:t>
            </a:r>
          </a:p>
          <a:p>
            <a:pPr marL="0" indent="0">
              <a:buNone/>
            </a:pPr>
            <a:r>
              <a:rPr lang="hr-HR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sometimes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	ponekad</a:t>
            </a:r>
          </a:p>
          <a:p>
            <a:pPr marL="0" indent="0">
              <a:buNone/>
            </a:pPr>
            <a:r>
              <a:rPr lang="hr-HR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rarely</a:t>
            </a:r>
            <a:r>
              <a:rPr lang="hr-HR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		rijetko</a:t>
            </a:r>
          </a:p>
          <a:p>
            <a:pPr marL="0" indent="0">
              <a:buNone/>
            </a:pPr>
            <a:r>
              <a:rPr lang="hr-HR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never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		nikada</a:t>
            </a:r>
          </a:p>
          <a:p>
            <a:pPr marL="0" indent="0">
              <a:buNone/>
            </a:pPr>
            <a:endParaRPr lang="hr-HR" sz="2000" i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</a:rPr>
              <a:t>Prilozi su nepromjenjiva vrsta riječi koje se dodaju najčešće glagolima za označavanje mjesta, vremena, načina, uzroka, učestalosti  radnje.</a:t>
            </a:r>
            <a:endParaRPr lang="hr-HR" sz="2000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</a:endParaRPr>
          </a:p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</a:rPr>
              <a:t>Prilozi učestalosti govore koliko se često neka radnja odvija. </a:t>
            </a:r>
            <a:endParaRPr lang="hr-HR" sz="2000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</a:endParaRPr>
          </a:p>
          <a:p>
            <a:pPr marL="0" indent="0">
              <a:buNone/>
            </a:pPr>
            <a:endParaRPr lang="hr-HR" sz="20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19258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E7D52B61-DBF8-46B6-A894-1F8F7EFB3C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590" y="600971"/>
            <a:ext cx="5656057" cy="565605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1475580C-F7D6-4EB6-B351-5C8141E9B5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80499" y="569635"/>
            <a:ext cx="5056095" cy="125916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2000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Zapiši u svoju bilježnicu točne rečenice iz 2. zadatku na 10. stranici u udžbeniku (kao da si ti Penelope), tako da u rečenicu uvrstiš priloge učestalosti.</a:t>
            </a:r>
          </a:p>
          <a:p>
            <a:pPr marL="0" indent="0">
              <a:buNone/>
            </a:pPr>
            <a:endParaRPr lang="pl-PL" sz="2000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hr-HR" sz="2100" dirty="0">
              <a:latin typeface="+mj-lt"/>
            </a:endParaRP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01F5D4A9-92B0-448D-9079-57C7E86990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8430" y="1921643"/>
            <a:ext cx="5340231" cy="233300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1F473B91-099F-41D3-A3EB-AE2B5CDD953B}"/>
              </a:ext>
            </a:extLst>
          </p:cNvPr>
          <p:cNvSpPr txBox="1">
            <a:spLocks/>
          </p:cNvSpPr>
          <p:nvPr/>
        </p:nvSpPr>
        <p:spPr>
          <a:xfrm>
            <a:off x="6680497" y="4573274"/>
            <a:ext cx="5056095" cy="676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l-PL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Priloge učestalosti u rečenici uvijek stavljamo iza glagola biti, a ispred svih ostalih glagola.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pl-PL" sz="2000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hr-HR" sz="2100" dirty="0">
              <a:latin typeface="+mj-lt"/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5D5234AE-A172-4134-88DA-DC69981DBFDE}"/>
              </a:ext>
            </a:extLst>
          </p:cNvPr>
          <p:cNvSpPr txBox="1">
            <a:spLocks/>
          </p:cNvSpPr>
          <p:nvPr/>
        </p:nvSpPr>
        <p:spPr>
          <a:xfrm>
            <a:off x="1305943" y="1960570"/>
            <a:ext cx="5056095" cy="676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l-PL" sz="2000" i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 sometimes stay up late.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pl-PL" sz="2000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hr-HR" sz="2100" dirty="0">
              <a:latin typeface="+mj-lt"/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194C25CF-8B4A-4315-918F-6AC1774C1C66}"/>
              </a:ext>
            </a:extLst>
          </p:cNvPr>
          <p:cNvSpPr txBox="1">
            <a:spLocks/>
          </p:cNvSpPr>
          <p:nvPr/>
        </p:nvSpPr>
        <p:spPr>
          <a:xfrm>
            <a:off x="1305942" y="2784815"/>
            <a:ext cx="5056095" cy="676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l-PL" sz="2000" i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 always skip breakfast.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pl-PL" sz="2000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hr-HR" sz="21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10061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F911229-DEBB-4F50-BF65-19D672F7F5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395" y="662128"/>
            <a:ext cx="5370759" cy="553374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55BA1346-4BF8-420C-B3D8-F20B92E629F1}"/>
              </a:ext>
            </a:extLst>
          </p:cNvPr>
          <p:cNvSpPr txBox="1">
            <a:spLocks/>
          </p:cNvSpPr>
          <p:nvPr/>
        </p:nvSpPr>
        <p:spPr>
          <a:xfrm>
            <a:off x="6228678" y="2299446"/>
            <a:ext cx="5763631" cy="2259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 err="1">
                <a:latin typeface="Cambria" panose="02040503050406030204" pitchFamily="18" charset="0"/>
                <a:ea typeface="Cambria" panose="02040503050406030204" pitchFamily="18" charset="0"/>
              </a:rPr>
              <a:t>Send</a:t>
            </a:r>
            <a:r>
              <a:rPr lang="hr-HR" sz="2100" b="1" dirty="0">
                <a:latin typeface="Cambria" panose="02040503050406030204" pitchFamily="18" charset="0"/>
                <a:ea typeface="Cambria" panose="02040503050406030204" pitchFamily="18" charset="0"/>
              </a:rPr>
              <a:t> a </a:t>
            </a:r>
            <a:r>
              <a:rPr lang="hr-HR" sz="2100" b="1" dirty="0" err="1">
                <a:latin typeface="Cambria" panose="02040503050406030204" pitchFamily="18" charset="0"/>
                <a:ea typeface="Cambria" panose="02040503050406030204" pitchFamily="18" charset="0"/>
              </a:rPr>
              <a:t>text</a:t>
            </a:r>
            <a:r>
              <a:rPr lang="hr-HR" sz="21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100" b="1" dirty="0" err="1">
                <a:latin typeface="Cambria" panose="02040503050406030204" pitchFamily="18" charset="0"/>
                <a:ea typeface="Cambria" panose="02040503050406030204" pitchFamily="18" charset="0"/>
              </a:rPr>
              <a:t>or</a:t>
            </a:r>
            <a:r>
              <a:rPr lang="hr-HR" sz="21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100" b="1" dirty="0" err="1">
                <a:latin typeface="Cambria" panose="02040503050406030204" pitchFamily="18" charset="0"/>
                <a:ea typeface="Cambria" panose="02040503050406030204" pitchFamily="18" charset="0"/>
              </a:rPr>
              <a:t>call</a:t>
            </a:r>
            <a:r>
              <a:rPr lang="hr-HR" sz="21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100" b="1" dirty="0" err="1">
                <a:latin typeface="Cambria" panose="02040503050406030204" pitchFamily="18" charset="0"/>
                <a:ea typeface="Cambria" panose="02040503050406030204" pitchFamily="18" charset="0"/>
              </a:rPr>
              <a:t>your</a:t>
            </a:r>
            <a:r>
              <a:rPr lang="hr-HR" sz="21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100" b="1" dirty="0" err="1">
                <a:latin typeface="Cambria" panose="02040503050406030204" pitchFamily="18" charset="0"/>
                <a:ea typeface="Cambria" panose="02040503050406030204" pitchFamily="18" charset="0"/>
              </a:rPr>
              <a:t>friend</a:t>
            </a:r>
            <a:r>
              <a:rPr lang="hr-HR" sz="21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100" b="1" dirty="0" err="1">
                <a:latin typeface="Cambria" panose="02040503050406030204" pitchFamily="18" charset="0"/>
                <a:ea typeface="Cambria" panose="02040503050406030204" pitchFamily="18" charset="0"/>
              </a:rPr>
              <a:t>and</a:t>
            </a:r>
            <a:r>
              <a:rPr lang="hr-HR" sz="21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100" b="1" dirty="0" err="1">
                <a:latin typeface="Cambria" panose="02040503050406030204" pitchFamily="18" charset="0"/>
                <a:ea typeface="Cambria" panose="02040503050406030204" pitchFamily="18" charset="0"/>
              </a:rPr>
              <a:t>ask</a:t>
            </a:r>
            <a:r>
              <a:rPr lang="hr-HR" sz="21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100" b="1" dirty="0" err="1">
                <a:latin typeface="Cambria" panose="02040503050406030204" pitchFamily="18" charset="0"/>
                <a:ea typeface="Cambria" panose="02040503050406030204" pitchFamily="18" charset="0"/>
              </a:rPr>
              <a:t>him</a:t>
            </a:r>
            <a:r>
              <a:rPr lang="hr-HR" sz="2100" b="1" dirty="0">
                <a:latin typeface="Cambria" panose="02040503050406030204" pitchFamily="18" charset="0"/>
                <a:ea typeface="Cambria" panose="02040503050406030204" pitchFamily="18" charset="0"/>
              </a:rPr>
              <a:t>/</a:t>
            </a:r>
            <a:r>
              <a:rPr lang="hr-HR" sz="2100" b="1" dirty="0" err="1">
                <a:latin typeface="Cambria" panose="02040503050406030204" pitchFamily="18" charset="0"/>
                <a:ea typeface="Cambria" panose="02040503050406030204" pitchFamily="18" charset="0"/>
              </a:rPr>
              <a:t>her</a:t>
            </a:r>
            <a:r>
              <a:rPr lang="hr-HR" sz="21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100" b="1" dirty="0" err="1">
                <a:latin typeface="Cambria" panose="02040503050406030204" pitchFamily="18" charset="0"/>
                <a:ea typeface="Cambria" panose="02040503050406030204" pitchFamily="18" charset="0"/>
              </a:rPr>
              <a:t>about</a:t>
            </a:r>
            <a:r>
              <a:rPr lang="hr-HR" sz="21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100" b="1" dirty="0" err="1">
                <a:latin typeface="Cambria" panose="02040503050406030204" pitchFamily="18" charset="0"/>
                <a:ea typeface="Cambria" panose="02040503050406030204" pitchFamily="18" charset="0"/>
              </a:rPr>
              <a:t>his</a:t>
            </a:r>
            <a:r>
              <a:rPr lang="hr-HR" sz="2100" b="1" dirty="0">
                <a:latin typeface="Cambria" panose="02040503050406030204" pitchFamily="18" charset="0"/>
                <a:ea typeface="Cambria" panose="02040503050406030204" pitchFamily="18" charset="0"/>
              </a:rPr>
              <a:t>/</a:t>
            </a:r>
            <a:r>
              <a:rPr lang="hr-HR" sz="2100" b="1" dirty="0" err="1">
                <a:latin typeface="Cambria" panose="02040503050406030204" pitchFamily="18" charset="0"/>
                <a:ea typeface="Cambria" panose="02040503050406030204" pitchFamily="18" charset="0"/>
              </a:rPr>
              <a:t>her</a:t>
            </a:r>
            <a:r>
              <a:rPr lang="hr-HR" sz="21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100" b="1" dirty="0" err="1">
                <a:latin typeface="Cambria" panose="02040503050406030204" pitchFamily="18" charset="0"/>
                <a:ea typeface="Cambria" panose="02040503050406030204" pitchFamily="18" charset="0"/>
              </a:rPr>
              <a:t>good</a:t>
            </a:r>
            <a:r>
              <a:rPr lang="hr-HR" sz="21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100" b="1" dirty="0" err="1">
                <a:latin typeface="Cambria" panose="02040503050406030204" pitchFamily="18" charset="0"/>
                <a:ea typeface="Cambria" panose="02040503050406030204" pitchFamily="18" charset="0"/>
              </a:rPr>
              <a:t>and</a:t>
            </a:r>
            <a:r>
              <a:rPr lang="hr-HR" sz="21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100" b="1" dirty="0" err="1">
                <a:latin typeface="Cambria" panose="02040503050406030204" pitchFamily="18" charset="0"/>
                <a:ea typeface="Cambria" panose="02040503050406030204" pitchFamily="18" charset="0"/>
              </a:rPr>
              <a:t>bad</a:t>
            </a:r>
            <a:r>
              <a:rPr lang="hr-HR" sz="21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100" b="1" dirty="0" err="1">
                <a:latin typeface="Cambria" panose="02040503050406030204" pitchFamily="18" charset="0"/>
                <a:ea typeface="Cambria" panose="02040503050406030204" pitchFamily="18" charset="0"/>
              </a:rPr>
              <a:t>habits</a:t>
            </a:r>
            <a:r>
              <a:rPr lang="hr-HR" sz="2100" b="1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hr-HR" sz="2100" b="1" dirty="0" err="1">
                <a:latin typeface="Cambria" panose="02040503050406030204" pitchFamily="18" charset="0"/>
                <a:ea typeface="Cambria" panose="02040503050406030204" pitchFamily="18" charset="0"/>
              </a:rPr>
              <a:t>Write</a:t>
            </a:r>
            <a:r>
              <a:rPr lang="hr-HR" sz="2100" b="1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Pošalji poruku ili nazovi svog prijatelja iz razreda i pitaj ga/ju o njegovim/njezinim dobrim i lošim navikama. Zapiši rečenice koristeći primjere u 3b zadatku.</a:t>
            </a:r>
          </a:p>
        </p:txBody>
      </p:sp>
    </p:spTree>
    <p:extLst>
      <p:ext uri="{BB962C8B-B14F-4D97-AF65-F5344CB8AC3E}">
        <p14:creationId xmlns:p14="http://schemas.microsoft.com/office/powerpoint/2010/main" val="3839715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A48D798-11BD-4539-A368-8859C308A4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65425" cy="6858000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802B5992-EB1C-4FE9-A373-BF589B609301}"/>
              </a:ext>
            </a:extLst>
          </p:cNvPr>
          <p:cNvSpPr txBox="1">
            <a:spLocks/>
          </p:cNvSpPr>
          <p:nvPr/>
        </p:nvSpPr>
        <p:spPr>
          <a:xfrm>
            <a:off x="5265674" y="94745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900" b="1" dirty="0">
                <a:latin typeface="Cambria" panose="02040503050406030204" pitchFamily="18" charset="0"/>
                <a:ea typeface="Cambria" panose="02040503050406030204" pitchFamily="18" charset="0"/>
              </a:rPr>
              <a:t>Open </a:t>
            </a:r>
            <a:r>
              <a:rPr lang="hr-HR" sz="1900" b="1" dirty="0" err="1">
                <a:latin typeface="Cambria" panose="02040503050406030204" pitchFamily="18" charset="0"/>
                <a:ea typeface="Cambria" panose="02040503050406030204" pitchFamily="18" charset="0"/>
              </a:rPr>
              <a:t>your</a:t>
            </a:r>
            <a:r>
              <a:rPr lang="hr-HR" sz="19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1900" b="1" dirty="0" err="1">
                <a:latin typeface="Cambria" panose="02040503050406030204" pitchFamily="18" charset="0"/>
                <a:ea typeface="Cambria" panose="02040503050406030204" pitchFamily="18" charset="0"/>
              </a:rPr>
              <a:t>exercise</a:t>
            </a:r>
            <a:r>
              <a:rPr lang="hr-HR" sz="19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1900" b="1" dirty="0" err="1">
                <a:latin typeface="Cambria" panose="02040503050406030204" pitchFamily="18" charset="0"/>
                <a:ea typeface="Cambria" panose="02040503050406030204" pitchFamily="18" charset="0"/>
              </a:rPr>
              <a:t>book</a:t>
            </a:r>
            <a:r>
              <a:rPr lang="hr-HR" sz="1900" b="1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hr-HR" sz="1900" b="1" dirty="0" err="1">
                <a:latin typeface="Cambria" panose="02040503050406030204" pitchFamily="18" charset="0"/>
                <a:ea typeface="Cambria" panose="02040503050406030204" pitchFamily="18" charset="0"/>
              </a:rPr>
              <a:t>page</a:t>
            </a:r>
            <a:r>
              <a:rPr lang="hr-HR" sz="1900" b="1" dirty="0">
                <a:latin typeface="Cambria" panose="02040503050406030204" pitchFamily="18" charset="0"/>
                <a:ea typeface="Cambria" panose="02040503050406030204" pitchFamily="18" charset="0"/>
              </a:rPr>
              <a:t> 8!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A0C3B9C5-083A-4012-B2B2-C6DE578FCC0B}"/>
              </a:ext>
            </a:extLst>
          </p:cNvPr>
          <p:cNvSpPr txBox="1">
            <a:spLocks/>
          </p:cNvSpPr>
          <p:nvPr/>
        </p:nvSpPr>
        <p:spPr>
          <a:xfrm>
            <a:off x="5265673" y="473335"/>
            <a:ext cx="6589254" cy="161528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latin typeface="Cambria" panose="02040503050406030204" pitchFamily="18" charset="0"/>
                <a:ea typeface="Cambria" panose="02040503050406030204" pitchFamily="18" charset="0"/>
              </a:rPr>
              <a:t>Put </a:t>
            </a:r>
            <a:r>
              <a:rPr lang="hr-HR" sz="2100" b="1" dirty="0" err="1">
                <a:latin typeface="Cambria" panose="02040503050406030204" pitchFamily="18" charset="0"/>
                <a:ea typeface="Cambria" panose="02040503050406030204" pitchFamily="18" charset="0"/>
              </a:rPr>
              <a:t>the</a:t>
            </a:r>
            <a:r>
              <a:rPr lang="hr-HR" sz="21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100" b="1" dirty="0" err="1">
                <a:latin typeface="Cambria" panose="02040503050406030204" pitchFamily="18" charset="0"/>
                <a:ea typeface="Cambria" panose="02040503050406030204" pitchFamily="18" charset="0"/>
              </a:rPr>
              <a:t>verbs</a:t>
            </a:r>
            <a:r>
              <a:rPr lang="hr-HR" sz="21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100" b="1" dirty="0" err="1">
                <a:latin typeface="Cambria" panose="02040503050406030204" pitchFamily="18" charset="0"/>
                <a:ea typeface="Cambria" panose="02040503050406030204" pitchFamily="18" charset="0"/>
              </a:rPr>
              <a:t>in</a:t>
            </a:r>
            <a:r>
              <a:rPr lang="hr-HR" sz="21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100" b="1" dirty="0" err="1">
                <a:latin typeface="Cambria" panose="02040503050406030204" pitchFamily="18" charset="0"/>
                <a:ea typeface="Cambria" panose="02040503050406030204" pitchFamily="18" charset="0"/>
              </a:rPr>
              <a:t>brackets</a:t>
            </a:r>
            <a:r>
              <a:rPr lang="hr-HR" sz="21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100" b="1" dirty="0" err="1">
                <a:latin typeface="Cambria" panose="02040503050406030204" pitchFamily="18" charset="0"/>
                <a:ea typeface="Cambria" panose="02040503050406030204" pitchFamily="18" charset="0"/>
              </a:rPr>
              <a:t>in</a:t>
            </a:r>
            <a:r>
              <a:rPr lang="hr-HR" sz="21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100" b="1" dirty="0" err="1">
                <a:latin typeface="Cambria" panose="02040503050406030204" pitchFamily="18" charset="0"/>
                <a:ea typeface="Cambria" panose="02040503050406030204" pitchFamily="18" charset="0"/>
              </a:rPr>
              <a:t>the</a:t>
            </a:r>
            <a:r>
              <a:rPr lang="hr-HR" sz="21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100" b="1" dirty="0" err="1">
                <a:latin typeface="Cambria" panose="02040503050406030204" pitchFamily="18" charset="0"/>
                <a:ea typeface="Cambria" panose="02040503050406030204" pitchFamily="18" charset="0"/>
              </a:rPr>
              <a:t>present</a:t>
            </a:r>
            <a:r>
              <a:rPr lang="hr-HR" sz="21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100" b="1" dirty="0" err="1">
                <a:latin typeface="Cambria" panose="02040503050406030204" pitchFamily="18" charset="0"/>
                <a:ea typeface="Cambria" panose="02040503050406030204" pitchFamily="18" charset="0"/>
              </a:rPr>
              <a:t>simple</a:t>
            </a:r>
            <a:r>
              <a:rPr lang="hr-HR" sz="2100" b="1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Prisjeti se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Present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Simple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oblika i nadopuni rečenice u 1. zadatku svoje radne bilježnice.</a:t>
            </a:r>
          </a:p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VIDEO s objašnjenjem PRESENT SIMPLE oblika možeš pogledati na sljedećoj poveznici: 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hlinkClick r:id="rId3"/>
              </a:rPr>
              <a:t>https://youtu.be/ni3JB0hrxyw</a:t>
            </a:r>
            <a:endParaRPr lang="hr-HR" sz="2000" i="1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3EA46C22-1E5E-4992-BD14-9330BD7493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83288" y="2088622"/>
            <a:ext cx="8677509" cy="443589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28991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niOkvir 3">
            <a:extLst>
              <a:ext uri="{FF2B5EF4-FFF2-40B4-BE49-F238E27FC236}">
                <a16:creationId xmlns:a16="http://schemas.microsoft.com/office/drawing/2014/main" id="{ADCC9486-6F94-4D73-B1CC-D9399ECD5F2F}"/>
              </a:ext>
            </a:extLst>
          </p:cNvPr>
          <p:cNvSpPr txBox="1"/>
          <p:nvPr/>
        </p:nvSpPr>
        <p:spPr>
          <a:xfrm>
            <a:off x="516367" y="1228397"/>
            <a:ext cx="6146298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What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do </a:t>
            </a: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you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remember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about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Penelope?</a:t>
            </a:r>
          </a:p>
          <a:p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Čega se sjećaš o Penelope?</a:t>
            </a:r>
          </a:p>
          <a:p>
            <a:endParaRPr lang="hr-HR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How often does Penelope stay at home in the evening? </a:t>
            </a:r>
            <a:endParaRPr lang="hr-HR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Koliko često Penelope navečer ostaje kod kuće?</a:t>
            </a:r>
          </a:p>
          <a:p>
            <a:endParaRPr lang="hr-HR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What happens when she goes to bed late? </a:t>
            </a:r>
            <a:endParaRPr lang="hr-HR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Što se događa kad ode kasno spavati?</a:t>
            </a:r>
          </a:p>
          <a:p>
            <a:endParaRPr lang="hr-HR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Does she always get the bus to school? </a:t>
            </a:r>
            <a:endParaRPr lang="hr-HR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Ide li Penelope svaki dan autobusom u školu?</a:t>
            </a:r>
          </a:p>
          <a:p>
            <a:endParaRPr lang="hr-HR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Does she study enough?</a:t>
            </a:r>
            <a:endParaRPr lang="hr-HR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Uči li dovoljno?</a:t>
            </a:r>
            <a:r>
              <a:rPr lang="en-US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</p:txBody>
      </p:sp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D0D21FB-899C-4384-889A-41B7F30DB9DA}"/>
              </a:ext>
            </a:extLst>
          </p:cNvPr>
          <p:cNvSpPr txBox="1">
            <a:spLocks/>
          </p:cNvSpPr>
          <p:nvPr/>
        </p:nvSpPr>
        <p:spPr>
          <a:xfrm>
            <a:off x="6762973" y="2610769"/>
            <a:ext cx="4912660" cy="163646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Pokušaj se prisjetiti teksta o Penelope i nadopuniti tekst na sljedećoj poveznici bez gledanja u udžbenik: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b="1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  <a:hlinkClick r:id="rId2"/>
              </a:rPr>
              <a:t>https://wordwall.net/play/538/378/555</a:t>
            </a:r>
            <a:endParaRPr lang="hr-HR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hr-HR" sz="1900" b="1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6148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781</Words>
  <Application>Microsoft Office PowerPoint</Application>
  <PresentationFormat>Široki zaslon</PresentationFormat>
  <Paragraphs>107</Paragraphs>
  <Slides>14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14</vt:i4>
      </vt:variant>
    </vt:vector>
  </HeadingPairs>
  <TitlesOfParts>
    <vt:vector size="20" baseType="lpstr">
      <vt:lpstr>Calibri Light</vt:lpstr>
      <vt:lpstr>Arial</vt:lpstr>
      <vt:lpstr>Cambria</vt:lpstr>
      <vt:lpstr>Calibri</vt:lpstr>
      <vt:lpstr>Avenir Next LT Pro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Vuksan</dc:creator>
  <cp:lastModifiedBy>Siniša Vuksan</cp:lastModifiedBy>
  <cp:revision>30</cp:revision>
  <dcterms:created xsi:type="dcterms:W3CDTF">2020-09-15T16:13:04Z</dcterms:created>
  <dcterms:modified xsi:type="dcterms:W3CDTF">2020-09-19T10:16:26Z</dcterms:modified>
</cp:coreProperties>
</file>